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832" y="-326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ublic.tableau.com/app/profile/kilin.widjaja/viz/GoogleBusinessIntelligence-Cyclistic/Story1"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7456701" cy="771300"/>
            <a:chOff x="188700" y="665125"/>
            <a:chExt cx="5190001"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latin typeface="Arial" panose="020B0604020202020204" pitchFamily="34" charset="0"/>
                  <a:ea typeface="Google Sans SemiBold"/>
                  <a:cs typeface="Arial" panose="020B0604020202020204" pitchFamily="34" charset="0"/>
                  <a:sym typeface="Google Sans SemiBold"/>
                </a:rPr>
                <a:t>Google Business Intelligence - Cyclistic</a:t>
              </a:r>
              <a:endParaRPr sz="19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470" name="Google Shape;470;p22"/>
            <p:cNvSpPr txBox="1"/>
            <p:nvPr/>
          </p:nvSpPr>
          <p:spPr>
            <a:xfrm>
              <a:off x="188701" y="1036225"/>
              <a:ext cx="51900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Arial" panose="020B0604020202020204" pitchFamily="34" charset="0"/>
                  <a:ea typeface="Roboto"/>
                  <a:cs typeface="Arial" panose="020B0604020202020204" pitchFamily="34" charset="0"/>
                  <a:sym typeface="Roboto"/>
                </a:rPr>
                <a:t>Executive Summary</a:t>
              </a:r>
              <a:endParaRPr dirty="0">
                <a:solidFill>
                  <a:srgbClr val="000000"/>
                </a:solidFill>
                <a:latin typeface="Arial" panose="020B0604020202020204" pitchFamily="34" charset="0"/>
                <a:ea typeface="Roboto"/>
                <a:cs typeface="Arial" panose="020B0604020202020204" pitchFamily="34" charset="0"/>
                <a:sym typeface="Roboto"/>
              </a:endParaRPr>
            </a:p>
          </p:txBody>
        </p:sp>
      </p:grpSp>
      <p:sp>
        <p:nvSpPr>
          <p:cNvPr id="2" name="TextBox 1">
            <a:extLst>
              <a:ext uri="{FF2B5EF4-FFF2-40B4-BE49-F238E27FC236}">
                <a16:creationId xmlns:a16="http://schemas.microsoft.com/office/drawing/2014/main" id="{BB820983-ADE5-0468-E19B-76668A6102A8}"/>
              </a:ext>
            </a:extLst>
          </p:cNvPr>
          <p:cNvSpPr txBox="1"/>
          <p:nvPr/>
        </p:nvSpPr>
        <p:spPr>
          <a:xfrm>
            <a:off x="188700" y="1987550"/>
            <a:ext cx="7380500" cy="738664"/>
          </a:xfrm>
          <a:prstGeom prst="rect">
            <a:avLst/>
          </a:prstGeom>
          <a:noFill/>
        </p:spPr>
        <p:txBody>
          <a:bodyPr wrap="square" rtlCol="0">
            <a:spAutoFit/>
          </a:bodyPr>
          <a:lstStyle/>
          <a:p>
            <a:r>
              <a:rPr lang="en-US" b="0" i="0" dirty="0" err="1">
                <a:solidFill>
                  <a:srgbClr val="0F1114"/>
                </a:solidFill>
                <a:effectLst/>
                <a:latin typeface="Arial" panose="020B0604020202020204" pitchFamily="34" charset="0"/>
                <a:cs typeface="Arial" panose="020B0604020202020204" pitchFamily="34" charset="0"/>
              </a:rPr>
              <a:t>Cyclistic</a:t>
            </a:r>
            <a:r>
              <a:rPr lang="en-US" b="0" i="0" dirty="0">
                <a:solidFill>
                  <a:srgbClr val="0F1114"/>
                </a:solidFill>
                <a:effectLst/>
                <a:latin typeface="Arial" panose="020B0604020202020204" pitchFamily="34" charset="0"/>
                <a:cs typeface="Arial" panose="020B0604020202020204" pitchFamily="34" charset="0"/>
              </a:rPr>
              <a:t> has partnered with the city of New York to provide shared bikes</a:t>
            </a:r>
            <a:r>
              <a:rPr lang="en-US" dirty="0">
                <a:solidFill>
                  <a:srgbClr val="0F1114"/>
                </a:solidFill>
                <a:latin typeface="Arial" panose="020B0604020202020204" pitchFamily="34" charset="0"/>
                <a:cs typeface="Arial" panose="020B0604020202020204" pitchFamily="34" charset="0"/>
              </a:rPr>
              <a:t> throughout Manhattan and surrounding boroughs. </a:t>
            </a:r>
            <a:r>
              <a:rPr lang="en-US" b="0" i="0" dirty="0">
                <a:solidFill>
                  <a:srgbClr val="0F1114"/>
                </a:solidFill>
                <a:effectLst/>
                <a:latin typeface="Arial" panose="020B0604020202020204" pitchFamily="34" charset="0"/>
                <a:cs typeface="Arial" panose="020B0604020202020204" pitchFamily="34" charset="0"/>
              </a:rPr>
              <a:t>The product development team at </a:t>
            </a:r>
            <a:r>
              <a:rPr lang="en-US" b="0" i="0" dirty="0" err="1">
                <a:solidFill>
                  <a:srgbClr val="0F1114"/>
                </a:solidFill>
                <a:effectLst/>
                <a:latin typeface="Arial" panose="020B0604020202020204" pitchFamily="34" charset="0"/>
                <a:cs typeface="Arial" panose="020B0604020202020204" pitchFamily="34" charset="0"/>
              </a:rPr>
              <a:t>Cyclistic</a:t>
            </a:r>
            <a:r>
              <a:rPr lang="en-US" b="0" i="0" dirty="0">
                <a:solidFill>
                  <a:srgbClr val="0F1114"/>
                </a:solidFill>
                <a:effectLst/>
                <a:latin typeface="Arial" panose="020B0604020202020204" pitchFamily="34" charset="0"/>
                <a:cs typeface="Arial" panose="020B0604020202020204" pitchFamily="34" charset="0"/>
              </a:rPr>
              <a:t> has begun developing their business plan for next year. </a:t>
            </a:r>
            <a:endParaRPr lang="en-ID"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F1D0EBCB-A7B3-AF88-E4AE-7B9E17BA9F69}"/>
              </a:ext>
            </a:extLst>
          </p:cNvPr>
          <p:cNvSpPr txBox="1"/>
          <p:nvPr/>
        </p:nvSpPr>
        <p:spPr>
          <a:xfrm>
            <a:off x="188700" y="3613150"/>
            <a:ext cx="7418600" cy="738664"/>
          </a:xfrm>
          <a:prstGeom prst="rect">
            <a:avLst/>
          </a:prstGeom>
          <a:noFill/>
        </p:spPr>
        <p:txBody>
          <a:bodyPr wrap="square" rtlCol="0">
            <a:spAutoFit/>
          </a:bodyPr>
          <a:lstStyle/>
          <a:p>
            <a:r>
              <a:rPr lang="en-US" b="0" i="0" dirty="0">
                <a:solidFill>
                  <a:srgbClr val="0F1114"/>
                </a:solidFill>
                <a:effectLst/>
                <a:latin typeface="Arial" panose="020B0604020202020204" pitchFamily="34" charset="0"/>
                <a:cs typeface="Arial" panose="020B0604020202020204" pitchFamily="34" charset="0"/>
              </a:rPr>
              <a:t>In order to build a better business plan, the product development team needs to understand how customers are currently using the bikes, how location and other factors impact demand, and what stations get the most traffic.</a:t>
            </a:r>
            <a:endParaRPr lang="en-ID"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E1AD8F6-F4D9-17D4-6D72-E7B7F6A52A13}"/>
              </a:ext>
            </a:extLst>
          </p:cNvPr>
          <p:cNvSpPr txBox="1"/>
          <p:nvPr/>
        </p:nvSpPr>
        <p:spPr>
          <a:xfrm>
            <a:off x="188700" y="5238750"/>
            <a:ext cx="7399550" cy="267765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hlinkClick r:id="rId3"/>
              </a:rPr>
              <a:t>https://public.tableau.com/app/profile/kilin.widjaja/viz/GoogleBusinessIntelligence-Cyclistic/Story1</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first dashboard shows that subscribers are majority compare to regular customers, peak volumes around September and lowest volumes around February.</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second dashboard shows that Chelsea &amp; Clinton start station and Lower East Side end station have the highest volumes.</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third dashboard shows that in summer, the highest volumes area are also Chelsea &amp; Clinton and Lower East Side. Also, subscribers have more total trips, while regular customers have higher average trip duration.</a:t>
            </a:r>
            <a:endParaRPr lang="en-ID"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6F94F89B-AFA4-F792-0762-F3832D8B17AC}"/>
              </a:ext>
            </a:extLst>
          </p:cNvPr>
          <p:cNvSpPr txBox="1"/>
          <p:nvPr/>
        </p:nvSpPr>
        <p:spPr>
          <a:xfrm>
            <a:off x="188700" y="8439168"/>
            <a:ext cx="7380500" cy="95410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New potential stations should be built around the highest volumes of trip to accommodate both subscribers and regular customers.</a:t>
            </a:r>
          </a:p>
          <a:p>
            <a:r>
              <a:rPr lang="en-ID" dirty="0">
                <a:latin typeface="Arial" panose="020B0604020202020204" pitchFamily="34" charset="0"/>
                <a:cs typeface="Arial" panose="020B0604020202020204" pitchFamily="34" charset="0"/>
              </a:rPr>
              <a:t>Subscribers use bike for their daily commute, and regular customers use bike for leisure, from these we should offer </a:t>
            </a:r>
            <a:r>
              <a:rPr lang="en-ID">
                <a:latin typeface="Arial" panose="020B0604020202020204" pitchFamily="34" charset="0"/>
                <a:cs typeface="Arial" panose="020B0604020202020204" pitchFamily="34" charset="0"/>
              </a:rPr>
              <a:t>more suitable </a:t>
            </a:r>
            <a:r>
              <a:rPr lang="en-ID" dirty="0">
                <a:latin typeface="Arial" panose="020B0604020202020204" pitchFamily="34" charset="0"/>
                <a:cs typeface="Arial" panose="020B0604020202020204" pitchFamily="34" charset="0"/>
              </a:rPr>
              <a:t>services to cater them.</a:t>
            </a:r>
            <a:endParaRPr lang="en-US" dirty="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449</TotalTime>
  <Words>234</Words>
  <Application>Microsoft Office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Work Sans</vt:lpstr>
      <vt:lpstr>Arial</vt:lpstr>
      <vt:lpstr>Calibri</vt:lpstr>
      <vt:lpstr>PT Sans Narrow</vt:lpstr>
      <vt:lpstr>Lato</vt:lpstr>
      <vt:lpstr>Roboto</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Kilin Widjaja</dc:creator>
  <cp:lastModifiedBy>Kilin Widjaja</cp:lastModifiedBy>
  <cp:revision>6</cp:revision>
  <dcterms:modified xsi:type="dcterms:W3CDTF">2024-12-20T15:26:17Z</dcterms:modified>
</cp:coreProperties>
</file>